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36"/>
  </p:sldMasterIdLst>
  <p:notesMasterIdLst>
    <p:notesMasterId r:id="rId55"/>
  </p:notesMasterIdLst>
  <p:handoutMasterIdLst>
    <p:handoutMasterId r:id="rId56"/>
  </p:handoutMasterIdLst>
  <p:sldIdLst>
    <p:sldId id="260" r:id="rId37"/>
    <p:sldId id="284" r:id="rId38"/>
    <p:sldId id="268" r:id="rId39"/>
    <p:sldId id="257" r:id="rId40"/>
    <p:sldId id="271" r:id="rId41"/>
    <p:sldId id="290" r:id="rId42"/>
    <p:sldId id="272" r:id="rId43"/>
    <p:sldId id="276" r:id="rId44"/>
    <p:sldId id="277" r:id="rId45"/>
    <p:sldId id="285" r:id="rId46"/>
    <p:sldId id="278" r:id="rId47"/>
    <p:sldId id="287" r:id="rId48"/>
    <p:sldId id="279" r:id="rId49"/>
    <p:sldId id="288" r:id="rId50"/>
    <p:sldId id="280" r:id="rId51"/>
    <p:sldId id="282" r:id="rId52"/>
    <p:sldId id="286" r:id="rId53"/>
    <p:sldId id="283" r:id="rId54"/>
  </p:sldIdLst>
  <p:sldSz cx="12190413" cy="6858000"/>
  <p:notesSz cx="6858000" cy="9144000"/>
  <p:custDataLst>
    <p:tags r:id="rId57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FFFFFF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70D86-1C47-42F0-96C4-8091190CD2EA}" v="1" dt="2022-05-02T20:50:26.787"/>
    <p1510:client id="{42AF14EF-CE4F-E9C4-16C4-96A446A5EBE3}" v="315" dt="2022-05-02T14:24:44.645"/>
    <p1510:client id="{4BAC56F5-7145-6045-BC86-DF4AF45FB80E}" v="902" dt="2022-05-02T15:43:25.319"/>
    <p1510:client id="{639AA5EC-8A68-61F5-2D4F-83F3F67F69CE}" v="112" dt="2022-05-02T12:07:45.142"/>
    <p1510:client id="{65ED9A51-D5EF-4EC1-81E4-C0B9775FC0B8}" v="344" dt="2022-05-02T11:58:33.083"/>
    <p1510:client id="{8AE8A730-ED08-AA48-B143-2001213E7160}" v="50" dt="2022-05-02T12:00:39.991"/>
    <p1510:client id="{A82EF2CF-86BA-6522-BD73-2DBB81A4F24F}" v="2" dt="2022-05-02T11:45:30.800"/>
    <p1510:client id="{C51B8C3C-B307-4417-BA95-1F7A7CD2B4DD}" vWet="24" dt="2022-05-02T14:14:15.805"/>
    <p1510:client id="{E8C24DBA-4035-41FA-96D2-80363C8EB675}" v="11" dt="2022-05-02T11:38:14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3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6.xml"/><Relationship Id="rId47" Type="http://schemas.openxmlformats.org/officeDocument/2006/relationships/slide" Target="slides/slide11.xml"/><Relationship Id="rId50" Type="http://schemas.openxmlformats.org/officeDocument/2006/relationships/slide" Target="slides/slide14.xml"/><Relationship Id="rId55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" Target="slides/slide1.xml"/><Relationship Id="rId40" Type="http://schemas.openxmlformats.org/officeDocument/2006/relationships/slide" Target="slides/slide4.xml"/><Relationship Id="rId45" Type="http://schemas.openxmlformats.org/officeDocument/2006/relationships/slide" Target="slides/slide9.xml"/><Relationship Id="rId53" Type="http://schemas.openxmlformats.org/officeDocument/2006/relationships/slide" Target="slides/slide17.xml"/><Relationship Id="rId58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7.xml"/><Relationship Id="rId48" Type="http://schemas.openxmlformats.org/officeDocument/2006/relationships/slide" Target="slides/slide12.xml"/><Relationship Id="rId56" Type="http://schemas.openxmlformats.org/officeDocument/2006/relationships/handoutMaster" Target="handoutMasters/handout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15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2.xml"/><Relationship Id="rId46" Type="http://schemas.openxmlformats.org/officeDocument/2006/relationships/slide" Target="slides/slide10.xml"/><Relationship Id="rId59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slide" Target="slides/slide5.xml"/><Relationship Id="rId54" Type="http://schemas.openxmlformats.org/officeDocument/2006/relationships/slide" Target="slides/slide18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Master" Target="slideMasters/slideMaster1.xml"/><Relationship Id="rId49" Type="http://schemas.openxmlformats.org/officeDocument/2006/relationships/slide" Target="slides/slide13.xml"/><Relationship Id="rId57" Type="http://schemas.openxmlformats.org/officeDocument/2006/relationships/tags" Target="tags/tag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8.xml"/><Relationship Id="rId52" Type="http://schemas.openxmlformats.org/officeDocument/2006/relationships/slide" Target="slides/slide16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‹Nr.›</a:t>
            </a:fld>
            <a:endParaRPr lang="da-D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3430FA-0077-B344-9949-FECE9A945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0EAAAD-1790-6B42-B788-281058694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831276-3158-2B4B-85E2-DABB7C259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53D3166-C7E6-4B4B-88D5-8A92BAA3D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74E922-B886-054C-B0E0-6CB1BF5390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113676" name="text" descr="{&quot;templafy&quot;:{&quot;id&quot;:&quot;e986c2fe-0ace-41aa-91b3-272aafdb140a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>
                <a:solidFill>
                  <a:schemeClr val="bg1"/>
                </a:solidFill>
                <a:latin typeface="+mn-lt"/>
              </a:rPr>
              <a:t>DTU Compute</a:t>
            </a:r>
          </a:p>
        </p:txBody>
      </p:sp>
      <p:sp>
        <p:nvSpPr>
          <p:cNvPr id="5" name="date" descr="{&quot;templafy&quot;:{&quot;id&quot;:&quot;32b10c5d-5719-43f9-813d-13515abfc26e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03 May 2022</a:t>
            </a:r>
          </a:p>
        </p:txBody>
      </p:sp>
      <p:sp>
        <p:nvSpPr>
          <p:cNvPr id="7" name="text" descr="{&quot;templafy&quot;:{&quot;id&quot;:&quot;1274efe2-2929-426d-9ef6-6ba52406ae1b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24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26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30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7.svg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3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svg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34.xml"/><Relationship Id="rId6" Type="http://schemas.openxmlformats.org/officeDocument/2006/relationships/image" Target="../media/image21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customXml" Target="../../customXml/item9.xml"/><Relationship Id="rId16" Type="http://schemas.openxmlformats.org/officeDocument/2006/relationships/image" Target="../media/image25.png"/><Relationship Id="rId1" Type="http://schemas.openxmlformats.org/officeDocument/2006/relationships/customXml" Target="../../customXml/item8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3.svg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18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422" y="3450809"/>
            <a:ext cx="10840028" cy="1769161"/>
          </a:xfrm>
        </p:spPr>
        <p:txBody>
          <a:bodyPr/>
          <a:lstStyle/>
          <a:p>
            <a:r>
              <a:rPr lang="en-US" sz="6000"/>
              <a:t>Crisis</a:t>
            </a:r>
            <a:r>
              <a:rPr lang="de-DE" sz="6000"/>
              <a:t> Response: </a:t>
            </a:r>
            <a:br>
              <a:rPr lang="de-DE" sz="6000"/>
            </a:br>
            <a:r>
              <a:rPr lang="en-US" sz="6000"/>
              <a:t>Ukraine Refugee </a:t>
            </a:r>
            <a:r>
              <a:rPr lang="de-DE" sz="6000"/>
              <a:t>Support</a:t>
            </a:r>
            <a:br>
              <a:rPr lang="de-DE" sz="6000"/>
            </a:br>
            <a:br>
              <a:rPr lang="de-DE" sz="6000"/>
            </a:br>
            <a:br>
              <a:rPr lang="en-GB" sz="6000"/>
            </a:br>
            <a:endParaRPr lang="en-GB" sz="60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92" y="1746538"/>
            <a:ext cx="10840028" cy="1660654"/>
          </a:xfrm>
        </p:spPr>
        <p:txBody>
          <a:bodyPr/>
          <a:lstStyle/>
          <a:p>
            <a:r>
              <a:rPr lang="en-GB" sz="2400"/>
              <a:t>02268 Process-oriented and Event-driven Software Systems</a:t>
            </a:r>
          </a:p>
          <a:p>
            <a:r>
              <a:rPr lang="en-GB" sz="2400"/>
              <a:t>Final Presentation</a:t>
            </a:r>
          </a:p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B59B0F5-7DF6-5542-8D29-E2117E03E808}"/>
              </a:ext>
            </a:extLst>
          </p:cNvPr>
          <p:cNvSpPr txBox="1">
            <a:spLocks/>
          </p:cNvSpPr>
          <p:nvPr/>
        </p:nvSpPr>
        <p:spPr bwMode="auto">
          <a:xfrm>
            <a:off x="675192" y="5561109"/>
            <a:ext cx="1674469" cy="4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de-DE" sz="2800" kern="0"/>
              <a:t>Group 2</a:t>
            </a:r>
            <a:endParaRPr lang="en-GB" sz="2800" kern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9A2BB9A-E091-FA43-BB54-4934949F98EC}"/>
              </a:ext>
            </a:extLst>
          </p:cNvPr>
          <p:cNvSpPr txBox="1">
            <a:spLocks/>
          </p:cNvSpPr>
          <p:nvPr/>
        </p:nvSpPr>
        <p:spPr bwMode="auto">
          <a:xfrm>
            <a:off x="666422" y="5902248"/>
            <a:ext cx="6475157" cy="4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de-DE" sz="1050" b="0"/>
              <a:t>Christian </a:t>
            </a:r>
            <a:r>
              <a:rPr lang="de-DE" sz="1050" b="0" err="1"/>
              <a:t>Hjelmslund</a:t>
            </a:r>
            <a:r>
              <a:rPr lang="de-DE" sz="1050" b="0"/>
              <a:t> | Daniel </a:t>
            </a:r>
            <a:r>
              <a:rPr lang="de-DE" sz="1050" b="0" err="1"/>
              <a:t>Grathwol</a:t>
            </a:r>
            <a:r>
              <a:rPr lang="de-DE" sz="1050" b="0"/>
              <a:t> | Laura Amenda | Luis </a:t>
            </a:r>
            <a:r>
              <a:rPr lang="de-DE" sz="1050" b="0" err="1"/>
              <a:t>Pieschel</a:t>
            </a:r>
            <a:r>
              <a:rPr lang="de-DE" sz="1050" b="0"/>
              <a:t> | Sebastian Specht</a:t>
            </a:r>
            <a:endParaRPr lang="en-GB" sz="3600" b="0" kern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Visa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A95AE43-0031-3F46-B748-1A698617E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120" y="2484071"/>
            <a:ext cx="9364328" cy="346199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D4F282A-9BF7-18BD-41D6-85A3AD13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653477"/>
            <a:ext cx="9429723" cy="4599042"/>
          </a:xfrm>
        </p:spPr>
        <p:txBody>
          <a:bodyPr lIns="540000" tIns="72000"/>
          <a:lstStyle/>
          <a:p>
            <a:pPr marL="0" indent="0">
              <a:buNone/>
            </a:pPr>
            <a:r>
              <a:rPr lang="en-GB" b="1">
                <a:solidFill>
                  <a:srgbClr val="990000"/>
                </a:solidFill>
                <a:cs typeface="Arial"/>
              </a:rPr>
              <a:t>Multi Instance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2F898E4-2A62-174B-B2EB-47A838279541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6" name="Grafik 15" descr="Symbol für Hamburger-Menü mit einfarbiger Füllung">
            <a:extLst>
              <a:ext uri="{FF2B5EF4-FFF2-40B4-BE49-F238E27FC236}">
                <a16:creationId xmlns:a16="http://schemas.microsoft.com/office/drawing/2014/main" id="{B4CDEC57-4075-434A-AEF5-4ED51A96E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0120" y="1689682"/>
            <a:ext cx="344347" cy="34434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4088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1E4135B2-3FA9-B4F1-E175-3E0E0C6B4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174" y="1832266"/>
            <a:ext cx="7019025" cy="44211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Job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CEA983-4CE4-B94E-4118-FBDBBAF07F94}"/>
              </a:ext>
            </a:extLst>
          </p:cNvPr>
          <p:cNvSpPr/>
          <p:nvPr/>
        </p:nvSpPr>
        <p:spPr bwMode="auto">
          <a:xfrm>
            <a:off x="4080097" y="4929846"/>
            <a:ext cx="2013830" cy="107873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CE8D68-4018-8049-96DD-B7749712C3A7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867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Job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A04902E-A397-0A19-7ED0-215C8493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653477"/>
            <a:ext cx="5552050" cy="387667"/>
          </a:xfrm>
        </p:spPr>
        <p:txBody>
          <a:bodyPr lIns="540000" tIns="72000"/>
          <a:lstStyle/>
          <a:p>
            <a:pPr marL="0" indent="0">
              <a:buNone/>
            </a:pPr>
            <a:r>
              <a:rPr lang="en-GB" b="1">
                <a:solidFill>
                  <a:srgbClr val="990000"/>
                </a:solidFill>
                <a:cs typeface="Arial"/>
              </a:rPr>
              <a:t>Simulation of Application Window</a:t>
            </a:r>
            <a:endParaRPr lang="de-DE"/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r>
              <a:rPr lang="en-GB" err="1">
                <a:cs typeface="Arial"/>
              </a:rPr>
              <a:t>ApB</a:t>
            </a:r>
            <a:endParaRPr lang="en-GB">
              <a:cs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4D073B8-96C1-7A4E-B8C1-D514756B2816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03B8C19-4625-5445-BA2A-040749918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661" y="2509426"/>
            <a:ext cx="5890503" cy="3546323"/>
          </a:xfrm>
          <a:prstGeom prst="rect">
            <a:avLst/>
          </a:prstGeom>
        </p:spPr>
      </p:pic>
      <p:pic>
        <p:nvPicPr>
          <p:cNvPr id="11" name="Grafik 10" descr="Posteingang Silhouette">
            <a:extLst>
              <a:ext uri="{FF2B5EF4-FFF2-40B4-BE49-F238E27FC236}">
                <a16:creationId xmlns:a16="http://schemas.microsoft.com/office/drawing/2014/main" id="{EE935AE2-A1BF-544B-A1B4-74F45F37D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4093" y="1624774"/>
            <a:ext cx="387667" cy="38766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0653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Travel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74788C52-72EB-8A3D-D79C-F82408D45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955" y="2654658"/>
            <a:ext cx="10866109" cy="260272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34E5F3-3073-C1CD-BE74-1F16A71A1CCF}"/>
              </a:ext>
            </a:extLst>
          </p:cNvPr>
          <p:cNvSpPr/>
          <p:nvPr/>
        </p:nvSpPr>
        <p:spPr bwMode="auto">
          <a:xfrm>
            <a:off x="7481357" y="2943179"/>
            <a:ext cx="2844155" cy="194598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F884BE-B485-1D3C-CB93-028BD02505E0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6535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Travel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1CEC5B4-51EB-544F-955A-3B88875C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435" y="2224627"/>
            <a:ext cx="8658956" cy="402789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1E50359-E8B0-F540-EA4E-7A7D32D2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661130"/>
            <a:ext cx="2918526" cy="528851"/>
          </a:xfrm>
        </p:spPr>
        <p:txBody>
          <a:bodyPr lIns="540000" tIns="72000"/>
          <a:lstStyle/>
          <a:p>
            <a:pPr marL="0" indent="0">
              <a:buNone/>
            </a:pPr>
            <a:r>
              <a:rPr lang="en-GB" b="1">
                <a:solidFill>
                  <a:srgbClr val="990000"/>
                </a:solidFill>
                <a:cs typeface="Arial"/>
              </a:rPr>
              <a:t>Location Tracking</a:t>
            </a:r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EF7C65-F016-D843-9BA8-88344358D726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0" name="Grafik 9" descr="Karte mit Ortsmarkierung mit einfarbiger Füllung">
            <a:extLst>
              <a:ext uri="{FF2B5EF4-FFF2-40B4-BE49-F238E27FC236}">
                <a16:creationId xmlns:a16="http://schemas.microsoft.com/office/drawing/2014/main" id="{1DFE6C99-039F-1746-A773-389905F65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5192" y="1667802"/>
            <a:ext cx="380557" cy="38055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874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3. </a:t>
            </a:r>
            <a:r>
              <a:rPr lang="en-US" sz="3200"/>
              <a:t>Processes and Events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AD9001-32F8-8143-84C0-8243654F4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75" y="1940610"/>
            <a:ext cx="4910914" cy="4240306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C28F2B3-57EB-5C6A-DDCE-F9FC57248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4" y="1653477"/>
            <a:ext cx="2079823" cy="709799"/>
          </a:xfrm>
        </p:spPr>
        <p:txBody>
          <a:bodyPr lIns="540000" tIns="72000"/>
          <a:lstStyle/>
          <a:p>
            <a:pPr marL="0" indent="0">
              <a:buNone/>
            </a:pPr>
            <a:r>
              <a:rPr lang="en-GB" b="1">
                <a:solidFill>
                  <a:srgbClr val="990000"/>
                </a:solidFill>
                <a:cs typeface="Arial"/>
              </a:rPr>
              <a:t>Architecture</a:t>
            </a:r>
            <a:endParaRPr lang="de-DE">
              <a:cs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42B7B8-45D2-AC44-B61C-3517B507D331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8" name="Grafik 7" descr="Zahnräder Silhouette">
            <a:extLst>
              <a:ext uri="{FF2B5EF4-FFF2-40B4-BE49-F238E27FC236}">
                <a16:creationId xmlns:a16="http://schemas.microsoft.com/office/drawing/2014/main" id="{2BC3C281-87C8-BE43-BBB7-AB49EF507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8248" y="1653477"/>
            <a:ext cx="431168" cy="43116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399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BA0A177-95D3-B395-2487-FB4B897C547A}"/>
              </a:ext>
            </a:extLst>
          </p:cNvPr>
          <p:cNvSpPr txBox="1">
            <a:spLocks/>
          </p:cNvSpPr>
          <p:nvPr/>
        </p:nvSpPr>
        <p:spPr bwMode="auto">
          <a:xfrm>
            <a:off x="1774725" y="1653477"/>
            <a:ext cx="5202850" cy="52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0000" tIns="7200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b="1" kern="0">
                <a:solidFill>
                  <a:srgbClr val="990000"/>
                </a:solidFill>
                <a:cs typeface="Arial"/>
              </a:rPr>
              <a:t>Camunda – Wrapped in Spring Project</a:t>
            </a:r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4. </a:t>
            </a:r>
            <a:r>
              <a:rPr lang="en-US" sz="3200"/>
              <a:t>Implementation</a:t>
            </a:r>
            <a:endParaRPr lang="en-US" sz="320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2CE2A6-1796-9349-BDA3-7A99D7862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391" y="2255519"/>
            <a:ext cx="5422032" cy="3921761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4D56DD4-D95F-DF72-070B-788BA7FCD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83" y="1759527"/>
            <a:ext cx="1160752" cy="431018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0238904-8D4F-B94A-B953-81DAB9021976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2" name="Grafik 11" descr="Getreide Silhouette">
            <a:extLst>
              <a:ext uri="{FF2B5EF4-FFF2-40B4-BE49-F238E27FC236}">
                <a16:creationId xmlns:a16="http://schemas.microsoft.com/office/drawing/2014/main" id="{A31B749A-1C8F-3046-BC13-CA28A1F0D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693" y="1663402"/>
            <a:ext cx="405396" cy="40539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45575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4. </a:t>
            </a:r>
            <a:r>
              <a:rPr lang="en-US" sz="3200"/>
              <a:t>Implications and Limitations</a:t>
            </a:r>
            <a:endParaRPr lang="en-GB"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671468"/>
            <a:ext cx="9128802" cy="4415256"/>
          </a:xfrm>
        </p:spPr>
        <p:txBody>
          <a:bodyPr lIns="540000" tIns="72000"/>
          <a:lstStyle/>
          <a:p>
            <a:pPr marL="0" indent="0">
              <a:buNone/>
            </a:pPr>
            <a:r>
              <a:rPr lang="en-GB" b="1">
                <a:solidFill>
                  <a:srgbClr val="990000"/>
                </a:solidFill>
                <a:cs typeface="Arial"/>
              </a:rPr>
              <a:t>App UI</a:t>
            </a:r>
            <a:endParaRPr lang="de-DE"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9F4BD4C-6C22-9649-83B2-ECEA83C2B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957" y="2269040"/>
            <a:ext cx="1823069" cy="381768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4DAD84-DA01-0B4D-9C6A-66AFFCE57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825" y="2269040"/>
            <a:ext cx="1844603" cy="381768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63510B-FF28-E749-8EC5-F3B1077443F5}"/>
              </a:ext>
            </a:extLst>
          </p:cNvPr>
          <p:cNvGrpSpPr/>
          <p:nvPr/>
        </p:nvGrpSpPr>
        <p:grpSpPr>
          <a:xfrm>
            <a:off x="4611193" y="3671771"/>
            <a:ext cx="415285" cy="562454"/>
            <a:chOff x="6954461" y="3750527"/>
            <a:chExt cx="415285" cy="562454"/>
          </a:xfrm>
        </p:grpSpPr>
        <p:pic>
          <p:nvPicPr>
            <p:cNvPr id="11" name="Grafik 10" descr="Pfeil nach rechts mit einfarbiger Füllung">
              <a:extLst>
                <a:ext uri="{FF2B5EF4-FFF2-40B4-BE49-F238E27FC236}">
                  <a16:creationId xmlns:a16="http://schemas.microsoft.com/office/drawing/2014/main" id="{3D931E26-EFC9-854B-A82A-47E909A9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12" name="Grafik 11" descr="Pfeil nach rechts mit einfarbiger Füllung">
              <a:extLst>
                <a:ext uri="{FF2B5EF4-FFF2-40B4-BE49-F238E27FC236}">
                  <a16:creationId xmlns:a16="http://schemas.microsoft.com/office/drawing/2014/main" id="{A9AB6A17-7814-334A-BA06-11713868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D918C1B0-E580-E24D-9277-910574F9139B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4" name="Grafik 13" descr="Benutzernetzwerk Silhouette">
            <a:extLst>
              <a:ext uri="{FF2B5EF4-FFF2-40B4-BE49-F238E27FC236}">
                <a16:creationId xmlns:a16="http://schemas.microsoft.com/office/drawing/2014/main" id="{7DD30048-153C-354D-B5D3-EBF779AE0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81051" y="1671467"/>
            <a:ext cx="393115" cy="39311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A764F5-4EDC-C54C-9A79-EA1421E93F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476" y="2251922"/>
            <a:ext cx="1795315" cy="381768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71EA4BA-4127-804E-9E62-AA7F6098163F}"/>
              </a:ext>
            </a:extLst>
          </p:cNvPr>
          <p:cNvGrpSpPr/>
          <p:nvPr/>
        </p:nvGrpSpPr>
        <p:grpSpPr>
          <a:xfrm>
            <a:off x="7651775" y="3671771"/>
            <a:ext cx="415285" cy="562454"/>
            <a:chOff x="6954461" y="3750527"/>
            <a:chExt cx="415285" cy="562454"/>
          </a:xfrm>
        </p:grpSpPr>
        <p:pic>
          <p:nvPicPr>
            <p:cNvPr id="18" name="Grafik 17" descr="Pfeil nach rechts mit einfarbiger Füllung">
              <a:extLst>
                <a:ext uri="{FF2B5EF4-FFF2-40B4-BE49-F238E27FC236}">
                  <a16:creationId xmlns:a16="http://schemas.microsoft.com/office/drawing/2014/main" id="{846B3837-2DFB-6D4D-A87E-985155FB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19" name="Grafik 18" descr="Pfeil nach rechts mit einfarbiger Füllung">
              <a:extLst>
                <a:ext uri="{FF2B5EF4-FFF2-40B4-BE49-F238E27FC236}">
                  <a16:creationId xmlns:a16="http://schemas.microsoft.com/office/drawing/2014/main" id="{07ABD69E-7922-FC49-ACC7-B547D04C0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0533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93A1A-EB91-734E-A05F-D5381B64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drinnen, Decke, Kolonnade enthält.&#10;&#10;Automatisch generierte Beschreibung">
            <a:extLst>
              <a:ext uri="{FF2B5EF4-FFF2-40B4-BE49-F238E27FC236}">
                <a16:creationId xmlns:a16="http://schemas.microsoft.com/office/drawing/2014/main" id="{0F9D3263-D1A5-3B4F-9BFD-DDBCF33C9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33" y="4413662"/>
            <a:ext cx="2957007" cy="1964143"/>
          </a:xfrm>
          <a:prstGeom prst="rect">
            <a:avLst/>
          </a:prstGeom>
        </p:spPr>
      </p:pic>
      <p:pic>
        <p:nvPicPr>
          <p:cNvPr id="18" name="Grafik 17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4F4B8101-60C7-E048-9629-567C8C80A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1" y="350407"/>
            <a:ext cx="3399207" cy="18288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63FCDDE-6F59-7944-A87F-059DFBBB3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53" y="3245925"/>
            <a:ext cx="2836591" cy="1885950"/>
          </a:xfrm>
          <a:prstGeom prst="rect">
            <a:avLst/>
          </a:prstGeom>
        </p:spPr>
      </p:pic>
      <p:pic>
        <p:nvPicPr>
          <p:cNvPr id="13" name="Grafik 12" descr="Ein Bild, das Person, draußen, Personen enthält.&#10;&#10;Automatisch generierte Beschreibung">
            <a:extLst>
              <a:ext uri="{FF2B5EF4-FFF2-40B4-BE49-F238E27FC236}">
                <a16:creationId xmlns:a16="http://schemas.microsoft.com/office/drawing/2014/main" id="{DDACE6D9-FAF7-B145-A2A2-CA776F7D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39" y="1180273"/>
            <a:ext cx="3656805" cy="2056953"/>
          </a:xfrm>
          <a:prstGeom prst="rect">
            <a:avLst/>
          </a:prstGeom>
        </p:spPr>
      </p:pic>
      <p:pic>
        <p:nvPicPr>
          <p:cNvPr id="3" name="Picture 2" descr="A group of people walking in a train station&#10;&#10;Description automatically generated with medium confidence">
            <a:extLst>
              <a:ext uri="{FF2B5EF4-FFF2-40B4-BE49-F238E27FC236}">
                <a16:creationId xmlns:a16="http://schemas.microsoft.com/office/drawing/2014/main" id="{BAC994CC-C0F3-D790-6FC5-0CD25D681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69" y="350407"/>
            <a:ext cx="3156856" cy="393537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53AB89-33F5-59E1-3E8B-65407EE25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5" name="Grafik 5" descr="Ein Bild, das Text, draußen, Bus enthält.&#10;&#10;Beschreibung automatisch generiert.">
            <a:extLst>
              <a:ext uri="{FF2B5EF4-FFF2-40B4-BE49-F238E27FC236}">
                <a16:creationId xmlns:a16="http://schemas.microsoft.com/office/drawing/2014/main" id="{1E9C71B7-89ED-368E-312B-71646ACF7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71" y="3554342"/>
            <a:ext cx="4230145" cy="2823463"/>
          </a:xfrm>
          <a:prstGeom prst="rect">
            <a:avLst/>
          </a:prstGeom>
        </p:spPr>
      </p:pic>
      <p:pic>
        <p:nvPicPr>
          <p:cNvPr id="7" name="Picture 2" descr="Polish border sees 156,000 arrivals from Ukraine | Deccan Herald">
            <a:extLst>
              <a:ext uri="{FF2B5EF4-FFF2-40B4-BE49-F238E27FC236}">
                <a16:creationId xmlns:a16="http://schemas.microsoft.com/office/drawing/2014/main" id="{C76319E1-4963-37F8-86E5-73EFB807D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71" y="1558417"/>
            <a:ext cx="4454011" cy="25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36DFF21B-163E-5047-B5FC-D83EF26E10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49" y="2405470"/>
            <a:ext cx="2759659" cy="2085789"/>
          </a:xfrm>
          <a:prstGeom prst="rect">
            <a:avLst/>
          </a:prstGeom>
        </p:spPr>
      </p:pic>
      <p:pic>
        <p:nvPicPr>
          <p:cNvPr id="12" name="Grafik 11" descr="Ein Bild, das Person, Mann, drinnen enthält.&#10;&#10;Automatisch generierte Beschreibung">
            <a:extLst>
              <a:ext uri="{FF2B5EF4-FFF2-40B4-BE49-F238E27FC236}">
                <a16:creationId xmlns:a16="http://schemas.microsoft.com/office/drawing/2014/main" id="{FE268BEE-E1E9-8D4A-951A-2D7FC071B6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/>
          <a:stretch/>
        </p:blipFill>
        <p:spPr>
          <a:xfrm>
            <a:off x="4265473" y="350407"/>
            <a:ext cx="2782428" cy="2050719"/>
          </a:xfrm>
          <a:prstGeom prst="rect">
            <a:avLst/>
          </a:prstGeom>
        </p:spPr>
      </p:pic>
      <p:pic>
        <p:nvPicPr>
          <p:cNvPr id="20" name="Grafik 19" descr="Ein Bild, das Person, Menge, groß, Personen enthält.&#10;&#10;Automatisch generierte Beschreibung">
            <a:extLst>
              <a:ext uri="{FF2B5EF4-FFF2-40B4-BE49-F238E27FC236}">
                <a16:creationId xmlns:a16="http://schemas.microsoft.com/office/drawing/2014/main" id="{F7B21481-30C8-4244-B125-99D3F397CE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84" y="3868734"/>
            <a:ext cx="2509071" cy="2509071"/>
          </a:xfrm>
          <a:prstGeom prst="rect">
            <a:avLst/>
          </a:prstGeom>
        </p:spPr>
      </p:pic>
      <p:pic>
        <p:nvPicPr>
          <p:cNvPr id="24" name="Grafik 23" descr="Ein Bild, das Text, Person, Schild enthält.&#10;&#10;Automatisch generierte Beschreibung">
            <a:extLst>
              <a:ext uri="{FF2B5EF4-FFF2-40B4-BE49-F238E27FC236}">
                <a16:creationId xmlns:a16="http://schemas.microsoft.com/office/drawing/2014/main" id="{1E41EB78-931E-2D44-A8AB-85F5926D9A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55" y="5043184"/>
            <a:ext cx="2376989" cy="13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1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79339E3-D629-D346-B4F0-4BC12A26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990000"/>
                </a:solidFill>
              </a:rPr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25C418-47E1-0041-A73A-577A7939D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Introduction and Domain Description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Business Model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Processes and Events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Implications and Limitations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E80803-7091-A440-9DFD-DF77433882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44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1. </a:t>
            </a:r>
            <a:r>
              <a:rPr lang="en-US" sz="3200"/>
              <a:t>Introduction and Domain Description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6CFC9B0-E93A-B64B-A1C7-935682DEE2FE}"/>
              </a:ext>
            </a:extLst>
          </p:cNvPr>
          <p:cNvGrpSpPr/>
          <p:nvPr/>
        </p:nvGrpSpPr>
        <p:grpSpPr>
          <a:xfrm>
            <a:off x="3903145" y="2482772"/>
            <a:ext cx="4058039" cy="3174316"/>
            <a:chOff x="1774725" y="2466109"/>
            <a:chExt cx="4058039" cy="2840182"/>
          </a:xfrm>
        </p:grpSpPr>
        <p:pic>
          <p:nvPicPr>
            <p:cNvPr id="9" name="Grafik 8" descr="Straße Silhouette">
              <a:extLst>
                <a:ext uri="{FF2B5EF4-FFF2-40B4-BE49-F238E27FC236}">
                  <a16:creationId xmlns:a16="http://schemas.microsoft.com/office/drawing/2014/main" id="{FCB412A5-2E84-A544-9507-43AA93F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40377" y="2572994"/>
              <a:ext cx="485981" cy="485981"/>
            </a:xfrm>
            <a:prstGeom prst="rect">
              <a:avLst/>
            </a:prstGeom>
          </p:spPr>
        </p:pic>
        <p:pic>
          <p:nvPicPr>
            <p:cNvPr id="11" name="Grafik 10" descr="Mitarbeiterausweis Silhouette">
              <a:extLst>
                <a:ext uri="{FF2B5EF4-FFF2-40B4-BE49-F238E27FC236}">
                  <a16:creationId xmlns:a16="http://schemas.microsoft.com/office/drawing/2014/main" id="{D9A38628-789F-1045-8F28-947CD6C9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1341" y="3496833"/>
              <a:ext cx="457200" cy="457200"/>
            </a:xfrm>
            <a:prstGeom prst="rect">
              <a:avLst/>
            </a:prstGeom>
          </p:spPr>
        </p:pic>
        <p:pic>
          <p:nvPicPr>
            <p:cNvPr id="13" name="Grafik 12" descr="Aktenkoffer Silhouette">
              <a:extLst>
                <a:ext uri="{FF2B5EF4-FFF2-40B4-BE49-F238E27FC236}">
                  <a16:creationId xmlns:a16="http://schemas.microsoft.com/office/drawing/2014/main" id="{E0D24F20-A4B5-C849-B69E-FE826FA1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55922" y="4423956"/>
              <a:ext cx="485981" cy="485981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A5E9CA4-1CC9-9F4D-94D4-AF39AC352FD1}"/>
                </a:ext>
              </a:extLst>
            </p:cNvPr>
            <p:cNvSpPr/>
            <p:nvPr/>
          </p:nvSpPr>
          <p:spPr bwMode="auto">
            <a:xfrm>
              <a:off x="1774725" y="2466109"/>
              <a:ext cx="4058039" cy="284018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9751217B-3241-7041-94C5-8CE1675479E1}"/>
              </a:ext>
            </a:extLst>
          </p:cNvPr>
          <p:cNvSpPr txBox="1"/>
          <p:nvPr/>
        </p:nvSpPr>
        <p:spPr>
          <a:xfrm>
            <a:off x="9107137" y="2380530"/>
            <a:ext cx="16493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e-DE">
                <a:latin typeface="+mn-lt"/>
              </a:rPr>
              <a:t>Mobile </a:t>
            </a:r>
            <a:r>
              <a:rPr lang="en-GB">
                <a:latin typeface="+mn-lt"/>
              </a:rPr>
              <a:t>Application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F8D2593-BA3C-A54B-92CF-D135C221E5D1}"/>
              </a:ext>
            </a:extLst>
          </p:cNvPr>
          <p:cNvGrpSpPr/>
          <p:nvPr/>
        </p:nvGrpSpPr>
        <p:grpSpPr>
          <a:xfrm>
            <a:off x="8662242" y="2717270"/>
            <a:ext cx="2453298" cy="2453298"/>
            <a:chOff x="7170296" y="2852994"/>
            <a:chExt cx="2453298" cy="2453298"/>
          </a:xfrm>
        </p:grpSpPr>
        <p:pic>
          <p:nvPicPr>
            <p:cNvPr id="20" name="Grafik 19" descr="Smartphone Silhouette">
              <a:extLst>
                <a:ext uri="{FF2B5EF4-FFF2-40B4-BE49-F238E27FC236}">
                  <a16:creationId xmlns:a16="http://schemas.microsoft.com/office/drawing/2014/main" id="{43B114E8-CAB6-C246-A707-8C81C311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70296" y="2852994"/>
              <a:ext cx="2453298" cy="2453298"/>
            </a:xfrm>
            <a:prstGeom prst="rect">
              <a:avLst/>
            </a:prstGeom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D5D53C0-C3CB-CA41-B4C5-10DBB3011830}"/>
                </a:ext>
              </a:extLst>
            </p:cNvPr>
            <p:cNvSpPr/>
            <p:nvPr/>
          </p:nvSpPr>
          <p:spPr bwMode="auto">
            <a:xfrm>
              <a:off x="7893147" y="3257046"/>
              <a:ext cx="981912" cy="165806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0" i="0" u="none" strike="noStrike" cap="none" normalizeH="0" baseline="0">
                  <a:ln>
                    <a:noFill/>
                  </a:ln>
                  <a:solidFill>
                    <a:srgbClr val="990000"/>
                  </a:solidFill>
                  <a:effectLst/>
                  <a:latin typeface="+mn-lt"/>
                  <a:ea typeface="ＭＳ Ｐゴシック" pitchFamily="-80" charset="-128"/>
                </a:rPr>
                <a:t>Frontend</a:t>
              </a:r>
              <a:endParaRPr kumimoji="0" lang="de-DE" sz="1600" b="0" i="0" u="none" strike="noStrike" cap="none" normalizeH="0" baseline="0">
                <a:ln>
                  <a:noFill/>
                </a:ln>
                <a:solidFill>
                  <a:srgbClr val="990000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0FBBDA8-E063-D64F-8683-8D09A9E39215}"/>
              </a:ext>
            </a:extLst>
          </p:cNvPr>
          <p:cNvGrpSpPr/>
          <p:nvPr/>
        </p:nvGrpSpPr>
        <p:grpSpPr>
          <a:xfrm>
            <a:off x="8454266" y="3434789"/>
            <a:ext cx="415285" cy="562454"/>
            <a:chOff x="6954461" y="3750527"/>
            <a:chExt cx="415285" cy="562454"/>
          </a:xfrm>
        </p:grpSpPr>
        <p:pic>
          <p:nvPicPr>
            <p:cNvPr id="31" name="Grafik 30" descr="Pfeil nach rechts mit einfarbiger Füllung">
              <a:extLst>
                <a:ext uri="{FF2B5EF4-FFF2-40B4-BE49-F238E27FC236}">
                  <a16:creationId xmlns:a16="http://schemas.microsoft.com/office/drawing/2014/main" id="{B915BD9F-820A-1C48-AB2A-6906A348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32" name="Grafik 31" descr="Pfeil nach rechts mit einfarbiger Füllung">
              <a:extLst>
                <a:ext uri="{FF2B5EF4-FFF2-40B4-BE49-F238E27FC236}">
                  <a16:creationId xmlns:a16="http://schemas.microsoft.com/office/drawing/2014/main" id="{84B88542-C659-B84D-8F70-4DE47E13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947602-A091-AD32-6500-0ACC2F0D4D01}"/>
              </a:ext>
            </a:extLst>
          </p:cNvPr>
          <p:cNvGrpSpPr/>
          <p:nvPr/>
        </p:nvGrpSpPr>
        <p:grpSpPr>
          <a:xfrm>
            <a:off x="1996824" y="3498580"/>
            <a:ext cx="1063303" cy="678947"/>
            <a:chOff x="10003424" y="3694476"/>
            <a:chExt cx="1063303" cy="678947"/>
          </a:xfrm>
        </p:grpSpPr>
        <p:pic>
          <p:nvPicPr>
            <p:cNvPr id="35" name="Grafik 34" descr="Datenbank Silhouette">
              <a:extLst>
                <a:ext uri="{FF2B5EF4-FFF2-40B4-BE49-F238E27FC236}">
                  <a16:creationId xmlns:a16="http://schemas.microsoft.com/office/drawing/2014/main" id="{673C4F0B-4B7B-2C49-AEB5-72002E8F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03424" y="3829000"/>
              <a:ext cx="382840" cy="382840"/>
            </a:xfrm>
            <a:prstGeom prst="rect">
              <a:avLst/>
            </a:prstGeom>
          </p:spPr>
        </p:pic>
        <p:pic>
          <p:nvPicPr>
            <p:cNvPr id="36" name="Grafik 35" descr="Datenbank Silhouette">
              <a:extLst>
                <a:ext uri="{FF2B5EF4-FFF2-40B4-BE49-F238E27FC236}">
                  <a16:creationId xmlns:a16="http://schemas.microsoft.com/office/drawing/2014/main" id="{0174E5CA-88F8-044D-964F-1822D02F6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554354" y="3829000"/>
              <a:ext cx="382840" cy="382840"/>
            </a:xfrm>
            <a:prstGeom prst="rect">
              <a:avLst/>
            </a:prstGeom>
          </p:spPr>
        </p:pic>
        <p:pic>
          <p:nvPicPr>
            <p:cNvPr id="34" name="Grafik 33" descr="Datenbank Silhouette">
              <a:extLst>
                <a:ext uri="{FF2B5EF4-FFF2-40B4-BE49-F238E27FC236}">
                  <a16:creationId xmlns:a16="http://schemas.microsoft.com/office/drawing/2014/main" id="{2CD23F8F-C6E9-014E-A040-DA8D400B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73005" y="3694476"/>
              <a:ext cx="382840" cy="382840"/>
            </a:xfrm>
            <a:prstGeom prst="rect">
              <a:avLst/>
            </a:prstGeom>
          </p:spPr>
        </p:pic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ED55CDDA-7C02-4D4A-955E-79CBA982C2E7}"/>
                </a:ext>
              </a:extLst>
            </p:cNvPr>
            <p:cNvSpPr txBox="1"/>
            <p:nvPr/>
          </p:nvSpPr>
          <p:spPr>
            <a:xfrm>
              <a:off x="10041981" y="4211840"/>
              <a:ext cx="102474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1050">
                  <a:latin typeface="+mn-lt"/>
                </a:rPr>
                <a:t>External Sources</a:t>
              </a:r>
            </a:p>
          </p:txBody>
        </p:sp>
      </p:grpSp>
      <p:pic>
        <p:nvPicPr>
          <p:cNvPr id="3" name="Grafik 6" descr="Cloudcomputing Silhouette">
            <a:extLst>
              <a:ext uri="{FF2B5EF4-FFF2-40B4-BE49-F238E27FC236}">
                <a16:creationId xmlns:a16="http://schemas.microsoft.com/office/drawing/2014/main" id="{790E05CD-78FD-8267-51BF-FD583B8C13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10151" y="2517146"/>
            <a:ext cx="534008" cy="533938"/>
          </a:xfrm>
          <a:prstGeom prst="rect">
            <a:avLst/>
          </a:prstGeom>
        </p:spPr>
      </p:pic>
      <p:grpSp>
        <p:nvGrpSpPr>
          <p:cNvPr id="33" name="Gruppieren 37">
            <a:extLst>
              <a:ext uri="{FF2B5EF4-FFF2-40B4-BE49-F238E27FC236}">
                <a16:creationId xmlns:a16="http://schemas.microsoft.com/office/drawing/2014/main" id="{934A5577-CE30-335F-6B61-2FC13EE1A009}"/>
              </a:ext>
            </a:extLst>
          </p:cNvPr>
          <p:cNvGrpSpPr/>
          <p:nvPr/>
        </p:nvGrpSpPr>
        <p:grpSpPr>
          <a:xfrm>
            <a:off x="3238870" y="3502679"/>
            <a:ext cx="415285" cy="562454"/>
            <a:chOff x="6954461" y="3750527"/>
            <a:chExt cx="415285" cy="562454"/>
          </a:xfrm>
        </p:grpSpPr>
        <p:pic>
          <p:nvPicPr>
            <p:cNvPr id="42" name="Grafik 38" descr="Pfeil nach rechts mit einfarbiger Füllung">
              <a:extLst>
                <a:ext uri="{FF2B5EF4-FFF2-40B4-BE49-F238E27FC236}">
                  <a16:creationId xmlns:a16="http://schemas.microsoft.com/office/drawing/2014/main" id="{29F4DE22-446A-1F9A-4E46-91858B10F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43" name="Grafik 39" descr="Pfeil nach rechts mit einfarbiger Füllung">
              <a:extLst>
                <a:ext uri="{FF2B5EF4-FFF2-40B4-BE49-F238E27FC236}">
                  <a16:creationId xmlns:a16="http://schemas.microsoft.com/office/drawing/2014/main" id="{F3F744D6-A6B5-191E-851E-1A7630B8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996C2-93A3-722B-0882-7C7E4703040B}"/>
              </a:ext>
            </a:extLst>
          </p:cNvPr>
          <p:cNvSpPr txBox="1"/>
          <p:nvPr/>
        </p:nvSpPr>
        <p:spPr>
          <a:xfrm>
            <a:off x="5557841" y="5421156"/>
            <a:ext cx="74864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de-DE" sz="1000" b="1">
                <a:solidFill>
                  <a:srgbClr val="990000"/>
                </a:solidFill>
              </a:rPr>
              <a:t>Backend</a:t>
            </a:r>
            <a:endParaRPr lang="de-DE" sz="4800" b="1">
              <a:solidFill>
                <a:srgbClr val="99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E862DD-3864-1073-5C98-A0A27824A3AB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85BC079-97C5-47DF-F107-1EED3D5C3533}"/>
              </a:ext>
            </a:extLst>
          </p:cNvPr>
          <p:cNvSpPr txBox="1"/>
          <p:nvPr/>
        </p:nvSpPr>
        <p:spPr>
          <a:xfrm>
            <a:off x="4768058" y="2714233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>
                <a:latin typeface="Arial"/>
              </a:rPr>
              <a:t>Travel Support Service</a:t>
            </a:r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FBD14F1-6C2D-9792-953C-C8AE659311E3}"/>
              </a:ext>
            </a:extLst>
          </p:cNvPr>
          <p:cNvSpPr txBox="1"/>
          <p:nvPr/>
        </p:nvSpPr>
        <p:spPr>
          <a:xfrm>
            <a:off x="4767512" y="3716303"/>
            <a:ext cx="20181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>
                <a:latin typeface="+mn-lt"/>
                <a:ea typeface="ＭＳ Ｐゴシック"/>
              </a:rPr>
              <a:t> Visa Support Service</a:t>
            </a:r>
            <a:r>
              <a:rPr lang="de-DE">
                <a:latin typeface="+mn-lt"/>
                <a:ea typeface="ＭＳ Ｐゴシック"/>
                <a:cs typeface="Arial"/>
              </a:rPr>
              <a:t>​</a:t>
            </a:r>
            <a:endParaRPr lang="de-DE">
              <a:ea typeface="ＭＳ Ｐゴシック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DF76974-BB60-A509-0C39-E4A46A630777}"/>
              </a:ext>
            </a:extLst>
          </p:cNvPr>
          <p:cNvSpPr txBox="1"/>
          <p:nvPr/>
        </p:nvSpPr>
        <p:spPr>
          <a:xfrm>
            <a:off x="4767116" y="4810573"/>
            <a:ext cx="297204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>
                <a:latin typeface="+mn-lt"/>
                <a:ea typeface="ＭＳ Ｐゴシック"/>
              </a:rPr>
              <a:t> Job Application Support Service</a:t>
            </a:r>
            <a:r>
              <a:rPr lang="de-DE">
                <a:latin typeface="+mn-lt"/>
                <a:ea typeface="ＭＳ Ｐゴシック"/>
                <a:cs typeface="Arial"/>
              </a:rPr>
              <a:t>​</a:t>
            </a:r>
            <a:endParaRPr lang="de-DE">
              <a:ea typeface="ＭＳ Ｐゴシック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25ABADD-78BE-FF4C-8CBD-A123D2E0911C}"/>
              </a:ext>
            </a:extLst>
          </p:cNvPr>
          <p:cNvSpPr txBox="1"/>
          <p:nvPr/>
        </p:nvSpPr>
        <p:spPr>
          <a:xfrm>
            <a:off x="1774725" y="1635402"/>
            <a:ext cx="7368020" cy="683571"/>
          </a:xfrm>
          <a:prstGeom prst="rect">
            <a:avLst/>
          </a:prstGeom>
          <a:noFill/>
        </p:spPr>
        <p:txBody>
          <a:bodyPr wrap="none" lIns="180000" tIns="10800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en-GB" sz="1800" b="1" kern="0">
                <a:solidFill>
                  <a:srgbClr val="990000"/>
                </a:solidFill>
                <a:cs typeface="Arial"/>
              </a:rPr>
              <a:t>Idea – Provide Support </a:t>
            </a:r>
            <a:r>
              <a:rPr lang="en-GB" b="1" kern="0">
                <a:solidFill>
                  <a:srgbClr val="990000"/>
                </a:solidFill>
                <a:cs typeface="Arial"/>
              </a:rPr>
              <a:t>(Use Case: Ukraine-Russia conflict)</a:t>
            </a:r>
            <a:endParaRPr lang="de-DE"/>
          </a:p>
          <a:p>
            <a:pPr algn="l">
              <a:spcBef>
                <a:spcPts val="432"/>
              </a:spcBef>
            </a:pPr>
            <a:endParaRPr lang="de-DE" err="1"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Process Landscape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26006D-496C-1545-8CCE-8219ED6CD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19" y="1905534"/>
            <a:ext cx="7219848" cy="41758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740C9CA-BB11-1B4F-B300-0F2A0C768744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4803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AF45D39-7726-FE4E-8A38-195D6B7272F9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29409DD-62F6-924A-91FB-5CD4EAA57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53" y="1831149"/>
            <a:ext cx="11405380" cy="431931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34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5">
            <a:extLst>
              <a:ext uri="{FF2B5EF4-FFF2-40B4-BE49-F238E27FC236}">
                <a16:creationId xmlns:a16="http://schemas.microsoft.com/office/drawing/2014/main" id="{92980131-2E96-CB98-A7B2-007D0AEFF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53" y="1831149"/>
            <a:ext cx="11405380" cy="431931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563E6F8-FEE4-1848-A851-C1A1EC5D5C69}"/>
              </a:ext>
            </a:extLst>
          </p:cNvPr>
          <p:cNvSpPr/>
          <p:nvPr/>
        </p:nvSpPr>
        <p:spPr bwMode="auto">
          <a:xfrm>
            <a:off x="2397367" y="4178132"/>
            <a:ext cx="2722160" cy="96648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5A56648-AF60-8041-86CF-3F9A8ADB99FD}"/>
              </a:ext>
            </a:extLst>
          </p:cNvPr>
          <p:cNvSpPr/>
          <p:nvPr/>
        </p:nvSpPr>
        <p:spPr bwMode="auto">
          <a:xfrm>
            <a:off x="7341862" y="2071547"/>
            <a:ext cx="4328444" cy="329581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AD5A89-2569-2D9C-81BF-0236F71BB78B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687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0CA1700-B900-7221-64D9-584F849CF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683505"/>
            <a:ext cx="9429723" cy="2121291"/>
          </a:xfrm>
        </p:spPr>
        <p:txBody>
          <a:bodyPr lIns="540000" tIns="36000"/>
          <a:lstStyle/>
          <a:p>
            <a:pPr marL="0" indent="0">
              <a:spcBef>
                <a:spcPts val="432"/>
              </a:spcBef>
              <a:buNone/>
            </a:pPr>
            <a:r>
              <a:rPr lang="en-GB" sz="1600" b="1" kern="1200">
                <a:solidFill>
                  <a:srgbClr val="990000"/>
                </a:solidFill>
                <a:latin typeface="+mj-lt"/>
                <a:ea typeface="ＭＳ Ｐゴシック" pitchFamily="-80" charset="-128"/>
                <a:cs typeface="Arial"/>
              </a:rPr>
              <a:t>Crisis Detection</a:t>
            </a:r>
            <a:endParaRPr lang="de-DE" sz="1600" b="1" kern="1200">
              <a:solidFill>
                <a:srgbClr val="990000"/>
              </a:solidFill>
              <a:latin typeface="+mj-lt"/>
              <a:ea typeface="ＭＳ Ｐゴシック" pitchFamily="-80" charset="-128"/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31EBF3-7BFC-B74B-BA92-CF479623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618" y="1953686"/>
            <a:ext cx="4946413" cy="15809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A77E2C4-B668-2841-8EC4-173EE9BADE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756"/>
          <a:stretch/>
        </p:blipFill>
        <p:spPr>
          <a:xfrm>
            <a:off x="1922400" y="4407383"/>
            <a:ext cx="4949631" cy="174599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842B4B3-1163-E144-8330-6FCF41FBF4A4}"/>
              </a:ext>
            </a:extLst>
          </p:cNvPr>
          <p:cNvSpPr/>
          <p:nvPr/>
        </p:nvSpPr>
        <p:spPr bwMode="auto">
          <a:xfrm>
            <a:off x="1774725" y="1653477"/>
            <a:ext cx="9429723" cy="215131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087ADC8-3ADA-E044-BD3E-00E81BB506C2}"/>
              </a:ext>
            </a:extLst>
          </p:cNvPr>
          <p:cNvSpPr/>
          <p:nvPr/>
        </p:nvSpPr>
        <p:spPr bwMode="auto">
          <a:xfrm>
            <a:off x="1774725" y="4089458"/>
            <a:ext cx="9429723" cy="215131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540000" tIns="1080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AB5FA5-FDE8-0847-AD43-164689216588}"/>
              </a:ext>
            </a:extLst>
          </p:cNvPr>
          <p:cNvSpPr txBox="1"/>
          <p:nvPr/>
        </p:nvSpPr>
        <p:spPr>
          <a:xfrm>
            <a:off x="2299531" y="4142376"/>
            <a:ext cx="1788951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en-GB" b="1">
                <a:solidFill>
                  <a:srgbClr val="990000"/>
                </a:solidFill>
                <a:latin typeface="+mj-lt"/>
                <a:cs typeface="Arial"/>
              </a:rPr>
              <a:t>Providing Support</a:t>
            </a:r>
          </a:p>
          <a:p>
            <a:pPr algn="l">
              <a:spcBef>
                <a:spcPts val="432"/>
              </a:spcBef>
            </a:pPr>
            <a:endParaRPr lang="de-DE" err="1">
              <a:latin typeface="+mn-lt"/>
            </a:endParaRPr>
          </a:p>
        </p:txBody>
      </p:sp>
      <p:pic>
        <p:nvPicPr>
          <p:cNvPr id="17" name="Grafik 16" descr="Recherche Silhouette">
            <a:extLst>
              <a:ext uri="{FF2B5EF4-FFF2-40B4-BE49-F238E27FC236}">
                <a16:creationId xmlns:a16="http://schemas.microsoft.com/office/drawing/2014/main" id="{3BB1CA32-0C04-4E41-8D09-D6508ECF6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2400" y="1683504"/>
            <a:ext cx="377131" cy="377131"/>
          </a:xfrm>
          <a:prstGeom prst="rect">
            <a:avLst/>
          </a:prstGeom>
        </p:spPr>
      </p:pic>
      <p:pic>
        <p:nvPicPr>
          <p:cNvPr id="19" name="Grafik 18" descr="Hilfe Silhouette">
            <a:extLst>
              <a:ext uri="{FF2B5EF4-FFF2-40B4-BE49-F238E27FC236}">
                <a16:creationId xmlns:a16="http://schemas.microsoft.com/office/drawing/2014/main" id="{DCB4CF28-3AD5-7F47-A3A0-A31A37D508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552" y="4122721"/>
            <a:ext cx="333141" cy="33314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4712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4A9E6380-3A4B-05B8-CE5E-DF57C57B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52" y="2149289"/>
            <a:ext cx="11223191" cy="33374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Visa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3522C2F-879C-D3AF-CE65-461A159892AE}"/>
              </a:ext>
            </a:extLst>
          </p:cNvPr>
          <p:cNvSpPr/>
          <p:nvPr/>
        </p:nvSpPr>
        <p:spPr bwMode="auto">
          <a:xfrm>
            <a:off x="5786148" y="3976596"/>
            <a:ext cx="3039413" cy="105483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09E2790-15E6-ADDC-6AFE-D55339C8F63D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102697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CB7808B6E968546AB833A5D2FD1DBBE" ma:contentTypeVersion="2" ma:contentTypeDescription="Opret et nyt dokument." ma:contentTypeScope="" ma:versionID="8a52307b609472a9f9d0daf3e71a4ea4">
  <xsd:schema xmlns:xsd="http://www.w3.org/2001/XMLSchema" xmlns:xs="http://www.w3.org/2001/XMLSchema" xmlns:p="http://schemas.microsoft.com/office/2006/metadata/properties" xmlns:ns2="4521c8e7-ea8a-4e2c-b294-5152936e043b" targetNamespace="http://schemas.microsoft.com/office/2006/metadata/properties" ma:root="true" ma:fieldsID="d6f0596e9ca76799807f9ac261ac5b27" ns2:_="">
    <xsd:import namespace="4521c8e7-ea8a-4e2c-b294-5152936e04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1c8e7-ea8a-4e2c-b294-5152936e04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g85n3FIInoreyu/6lR5mdg=="}]}]]></TemplafyFormConfiguration>
</file>

<file path=customXml/item20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0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4.xml><?xml version="1.0" encoding="utf-8"?>
<TemplafyTemplateConfiguration><![CDATA[{"elementsMetadata":[{"type":"shape","id":"e986c2fe-0ace-41aa-91b3-272aafdb140a","elementConfiguration":{"binding":"UserProfile.Offices.Workarea_{{DocumentLanguage}}","disableUpdates":false,"type":"text"}},{"type":"shape","id":"32b10c5d-5719-43f9-813d-13515abfc26e","elementConfiguration":{"format":"{{DateFormats.GeneralDate}}","binding":"Form.Date","disableUpdates":false,"type":"date"}},{"type":"shape","id":"1274efe2-2929-426d-9ef6-6ba52406ae1b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E934FC76-BE9D-4110-985C-3B8651A846B9}">
  <ds:schemaRefs>
    <ds:schemaRef ds:uri="4521c8e7-ea8a-4e2c-b294-5152936e04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0.xml><?xml version="1.0" encoding="utf-8"?>
<ds:datastoreItem xmlns:ds="http://schemas.openxmlformats.org/officeDocument/2006/customXml" ds:itemID="{DA3279FE-1810-D34B-AEC8-186FBC43FB68}">
  <ds:schemaRefs/>
</ds:datastoreItem>
</file>

<file path=customXml/itemProps11.xml><?xml version="1.0" encoding="utf-8"?>
<ds:datastoreItem xmlns:ds="http://schemas.openxmlformats.org/officeDocument/2006/customXml" ds:itemID="{925FB4FF-BDFF-6345-875F-C2E1141CF09E}">
  <ds:schemaRefs/>
</ds:datastoreItem>
</file>

<file path=customXml/itemProps12.xml><?xml version="1.0" encoding="utf-8"?>
<ds:datastoreItem xmlns:ds="http://schemas.openxmlformats.org/officeDocument/2006/customXml" ds:itemID="{31BDACCC-03AC-43FB-A90E-3605354C3CAE}">
  <ds:schemaRefs/>
</ds:datastoreItem>
</file>

<file path=customXml/itemProps13.xml><?xml version="1.0" encoding="utf-8"?>
<ds:datastoreItem xmlns:ds="http://schemas.openxmlformats.org/officeDocument/2006/customXml" ds:itemID="{3D26A709-1144-4FA4-B4FE-99631DE81C10}">
  <ds:schemaRefs/>
</ds:datastoreItem>
</file>

<file path=customXml/itemProps14.xml><?xml version="1.0" encoding="utf-8"?>
<ds:datastoreItem xmlns:ds="http://schemas.openxmlformats.org/officeDocument/2006/customXml" ds:itemID="{4565920C-930D-0D41-90F2-2CB45541F750}">
  <ds:schemaRefs/>
</ds:datastoreItem>
</file>

<file path=customXml/itemProps15.xml><?xml version="1.0" encoding="utf-8"?>
<ds:datastoreItem xmlns:ds="http://schemas.openxmlformats.org/officeDocument/2006/customXml" ds:itemID="{E1F30877-7367-024A-BA86-DA46C77A7E19}">
  <ds:schemaRefs/>
</ds:datastoreItem>
</file>

<file path=customXml/itemProps16.xml><?xml version="1.0" encoding="utf-8"?>
<ds:datastoreItem xmlns:ds="http://schemas.openxmlformats.org/officeDocument/2006/customXml" ds:itemID="{5EF9B925-AE18-014F-AC5E-F4D80180204C}">
  <ds:schemaRefs/>
</ds:datastoreItem>
</file>

<file path=customXml/itemProps17.xml><?xml version="1.0" encoding="utf-8"?>
<ds:datastoreItem xmlns:ds="http://schemas.openxmlformats.org/officeDocument/2006/customXml" ds:itemID="{FE0914B4-C145-4A49-9839-B0BFB5A2DD84}">
  <ds:schemaRefs/>
</ds:datastoreItem>
</file>

<file path=customXml/itemProps18.xml><?xml version="1.0" encoding="utf-8"?>
<ds:datastoreItem xmlns:ds="http://schemas.openxmlformats.org/officeDocument/2006/customXml" ds:itemID="{7AC3CFC5-39D4-574C-9D0A-3F631C770DB9}">
  <ds:schemaRefs/>
</ds:datastoreItem>
</file>

<file path=customXml/itemProps19.xml><?xml version="1.0" encoding="utf-8"?>
<ds:datastoreItem xmlns:ds="http://schemas.openxmlformats.org/officeDocument/2006/customXml" ds:itemID="{0027C70C-ECCD-2B48-A1B0-172B0F08BD74}">
  <ds:schemaRefs/>
</ds:datastoreItem>
</file>

<file path=customXml/itemProps2.xml><?xml version="1.0" encoding="utf-8"?>
<ds:datastoreItem xmlns:ds="http://schemas.openxmlformats.org/officeDocument/2006/customXml" ds:itemID="{43763224-B85A-4B53-A86A-261D26A71C30}">
  <ds:schemaRefs/>
</ds:datastoreItem>
</file>

<file path=customXml/itemProps20.xml><?xml version="1.0" encoding="utf-8"?>
<ds:datastoreItem xmlns:ds="http://schemas.openxmlformats.org/officeDocument/2006/customXml" ds:itemID="{5B9D7F97-0784-4B33-80A8-A84D1EB02F96}">
  <ds:schemaRefs/>
</ds:datastoreItem>
</file>

<file path=customXml/itemProps21.xml><?xml version="1.0" encoding="utf-8"?>
<ds:datastoreItem xmlns:ds="http://schemas.openxmlformats.org/officeDocument/2006/customXml" ds:itemID="{83D1B3F1-9CC8-4975-85CE-B702A1EBF36B}">
  <ds:schemaRefs/>
</ds:datastoreItem>
</file>

<file path=customXml/itemProps22.xml><?xml version="1.0" encoding="utf-8"?>
<ds:datastoreItem xmlns:ds="http://schemas.openxmlformats.org/officeDocument/2006/customXml" ds:itemID="{39BAFFE0-F3DD-F44A-93FB-19B649FDCA2A}">
  <ds:schemaRefs/>
</ds:datastoreItem>
</file>

<file path=customXml/itemProps23.xml><?xml version="1.0" encoding="utf-8"?>
<ds:datastoreItem xmlns:ds="http://schemas.openxmlformats.org/officeDocument/2006/customXml" ds:itemID="{829EE9BD-D75C-2B43-9AD4-926973D8B207}">
  <ds:schemaRefs/>
</ds:datastoreItem>
</file>

<file path=customXml/itemProps24.xml><?xml version="1.0" encoding="utf-8"?>
<ds:datastoreItem xmlns:ds="http://schemas.openxmlformats.org/officeDocument/2006/customXml" ds:itemID="{28CBEEA2-C0D8-4B30-BA0B-C3AB0F28D0BA}">
  <ds:schemaRefs/>
</ds:datastoreItem>
</file>

<file path=customXml/itemProps25.xml><?xml version="1.0" encoding="utf-8"?>
<ds:datastoreItem xmlns:ds="http://schemas.openxmlformats.org/officeDocument/2006/customXml" ds:itemID="{CB208F6E-215B-42CB-8D8B-8C3219ACBB4F}">
  <ds:schemaRefs/>
</ds:datastoreItem>
</file>

<file path=customXml/itemProps26.xml><?xml version="1.0" encoding="utf-8"?>
<ds:datastoreItem xmlns:ds="http://schemas.openxmlformats.org/officeDocument/2006/customXml" ds:itemID="{EAB0947A-62C7-D24D-A0E8-A4385EF02FCD}">
  <ds:schemaRefs/>
</ds:datastoreItem>
</file>

<file path=customXml/itemProps27.xml><?xml version="1.0" encoding="utf-8"?>
<ds:datastoreItem xmlns:ds="http://schemas.openxmlformats.org/officeDocument/2006/customXml" ds:itemID="{E51B302D-DC12-AF40-A38D-530F1CF245C7}">
  <ds:schemaRefs/>
</ds:datastoreItem>
</file>

<file path=customXml/itemProps28.xml><?xml version="1.0" encoding="utf-8"?>
<ds:datastoreItem xmlns:ds="http://schemas.openxmlformats.org/officeDocument/2006/customXml" ds:itemID="{EFF1322F-FCD9-40E7-B019-C63A51B63305}">
  <ds:schemaRefs/>
</ds:datastoreItem>
</file>

<file path=customXml/itemProps29.xml><?xml version="1.0" encoding="utf-8"?>
<ds:datastoreItem xmlns:ds="http://schemas.openxmlformats.org/officeDocument/2006/customXml" ds:itemID="{01069C3C-85C0-45E3-B1CF-D88AFE49B8C1}">
  <ds:schemaRefs/>
</ds:datastoreItem>
</file>

<file path=customXml/itemProps3.xml><?xml version="1.0" encoding="utf-8"?>
<ds:datastoreItem xmlns:ds="http://schemas.openxmlformats.org/officeDocument/2006/customXml" ds:itemID="{99BC4AE8-BFA1-4809-B755-BC4B3ECDA136}">
  <ds:schemaRefs>
    <ds:schemaRef ds:uri="4521c8e7-ea8a-4e2c-b294-5152936e04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0.xml><?xml version="1.0" encoding="utf-8"?>
<ds:datastoreItem xmlns:ds="http://schemas.openxmlformats.org/officeDocument/2006/customXml" ds:itemID="{DED6E26F-E32D-B841-AB71-11B62493EC2D}">
  <ds:schemaRefs/>
</ds:datastoreItem>
</file>

<file path=customXml/itemProps31.xml><?xml version="1.0" encoding="utf-8"?>
<ds:datastoreItem xmlns:ds="http://schemas.openxmlformats.org/officeDocument/2006/customXml" ds:itemID="{BCDA5CA5-199A-B543-B28D-47621482EA6C}">
  <ds:schemaRefs/>
</ds:datastoreItem>
</file>

<file path=customXml/itemProps32.xml><?xml version="1.0" encoding="utf-8"?>
<ds:datastoreItem xmlns:ds="http://schemas.openxmlformats.org/officeDocument/2006/customXml" ds:itemID="{B0E668DE-911B-B941-A770-577107AD024C}">
  <ds:schemaRefs/>
</ds:datastoreItem>
</file>

<file path=customXml/itemProps33.xml><?xml version="1.0" encoding="utf-8"?>
<ds:datastoreItem xmlns:ds="http://schemas.openxmlformats.org/officeDocument/2006/customXml" ds:itemID="{831F48FB-6DF6-A248-8388-92B1049E7158}">
  <ds:schemaRefs/>
</ds:datastoreItem>
</file>

<file path=customXml/itemProps34.xml><?xml version="1.0" encoding="utf-8"?>
<ds:datastoreItem xmlns:ds="http://schemas.openxmlformats.org/officeDocument/2006/customXml" ds:itemID="{9830E3FC-177E-754C-9253-B7AAD6789F7E}">
  <ds:schemaRefs/>
</ds:datastoreItem>
</file>

<file path=customXml/itemProps35.xml><?xml version="1.0" encoding="utf-8"?>
<ds:datastoreItem xmlns:ds="http://schemas.openxmlformats.org/officeDocument/2006/customXml" ds:itemID="{6AB5586B-DDFD-3440-A60B-D49B9B94FB36}">
  <ds:schemaRefs/>
</ds:datastoreItem>
</file>

<file path=customXml/itemProps4.xml><?xml version="1.0" encoding="utf-8"?>
<ds:datastoreItem xmlns:ds="http://schemas.openxmlformats.org/officeDocument/2006/customXml" ds:itemID="{1334258C-C3E7-4029-A615-C886A240FB15}">
  <ds:schemaRefs/>
</ds:datastoreItem>
</file>

<file path=customXml/itemProps5.xml><?xml version="1.0" encoding="utf-8"?>
<ds:datastoreItem xmlns:ds="http://schemas.openxmlformats.org/officeDocument/2006/customXml" ds:itemID="{FAB64C26-3D4B-439A-9F36-4A7897067C3A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6B8AD017-B053-4E30-93B9-B28A44CEC3A4}">
  <ds:schemaRefs/>
</ds:datastoreItem>
</file>

<file path=customXml/itemProps7.xml><?xml version="1.0" encoding="utf-8"?>
<ds:datastoreItem xmlns:ds="http://schemas.openxmlformats.org/officeDocument/2006/customXml" ds:itemID="{1680B9DC-2D51-4402-BB2C-B8DE0C5AC522}">
  <ds:schemaRefs/>
</ds:datastoreItem>
</file>

<file path=customXml/itemProps8.xml><?xml version="1.0" encoding="utf-8"?>
<ds:datastoreItem xmlns:ds="http://schemas.openxmlformats.org/officeDocument/2006/customXml" ds:itemID="{5DEE4BEE-00BA-4E32-BD26-AF535B50AC95}">
  <ds:schemaRefs/>
</ds:datastoreItem>
</file>

<file path=customXml/itemProps9.xml><?xml version="1.0" encoding="utf-8"?>
<ds:datastoreItem xmlns:ds="http://schemas.openxmlformats.org/officeDocument/2006/customXml" ds:itemID="{CA9FC985-930B-40D4-827F-9FAC5D35EA8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Application>Microsoft Office PowerPoint</Application>
  <PresentationFormat>Benutzerdefiniert</PresentationFormat>
  <Slides>18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Blank</vt:lpstr>
      <vt:lpstr>Crisis Response:  Ukraine Refugee Support   </vt:lpstr>
      <vt:lpstr>PowerPoint-Präsentation</vt:lpstr>
      <vt:lpstr>Agenda</vt:lpstr>
      <vt:lpstr>Crisis Response: Ukraine Refugee Support 1. Introduction and Domain Description</vt:lpstr>
      <vt:lpstr>Crisis Response: Ukraine Refugee Support 2. Business Model – Process Landscape</vt:lpstr>
      <vt:lpstr>Crisis Response: Ukraine Refugee Support 2. Business Model – Main Process</vt:lpstr>
      <vt:lpstr>Crisis Response: Ukraine Refugee Support 2. Business Model – Main Process</vt:lpstr>
      <vt:lpstr>Crisis Response: Ukraine Refugee Support 2. Business Model – Main Process</vt:lpstr>
      <vt:lpstr>Crisis Response: Ukraine Refugee Support 2. Business Model – Visa Process</vt:lpstr>
      <vt:lpstr>Crisis Response: Ukraine Refugee Support 2. Business Model – Visa Process</vt:lpstr>
      <vt:lpstr>Crisis Response: Ukraine Refugee Support 2. Business Model – Job Process</vt:lpstr>
      <vt:lpstr>Crisis Response: Ukraine Refugee Support 2. Business Model – Job Process</vt:lpstr>
      <vt:lpstr>Crisis Response: Ukraine Refugee Support 2. Business Model – Travel Process</vt:lpstr>
      <vt:lpstr>Crisis Response: Ukraine Refugee Support 2. Business Model – Travel Process</vt:lpstr>
      <vt:lpstr>Crisis Response: Ukraine Refugee Support 3. Processes and Events</vt:lpstr>
      <vt:lpstr>Crisis Response: Ukraine Refugee Support 4. Implementation</vt:lpstr>
      <vt:lpstr>Crisis Response: Ukraine Refugee Support 4. Implications and Limitations</vt:lpstr>
      <vt:lpstr>PowerPoint-Präsentation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revision>5</cp:revision>
  <dcterms:created xsi:type="dcterms:W3CDTF">2017-07-31T08:31:56Z</dcterms:created>
  <dcterms:modified xsi:type="dcterms:W3CDTF">2022-05-02T21:24:21Z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637835594449886619</vt:lpwstr>
  </property>
  <property fmtid="{D5CDD505-2E9C-101B-9397-08002B2CF9AE}" pid="6" name="TemplafyLanguageCode">
    <vt:lpwstr>en-GB</vt:lpwstr>
  </property>
  <property fmtid="{D5CDD505-2E9C-101B-9397-08002B2CF9AE}" pid="7" name="ContentTypeId">
    <vt:lpwstr>0x010100DCB7808B6E968546AB833A5D2FD1DBBE</vt:lpwstr>
  </property>
</Properties>
</file>